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66" r:id="rId2"/>
    <p:sldId id="268" r:id="rId3"/>
    <p:sldId id="269" r:id="rId4"/>
    <p:sldId id="258" r:id="rId5"/>
    <p:sldId id="265" r:id="rId6"/>
    <p:sldId id="267" r:id="rId7"/>
    <p:sldId id="264" r:id="rId8"/>
    <p:sldId id="259" r:id="rId9"/>
    <p:sldId id="260" r:id="rId10"/>
    <p:sldId id="262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mbria Math" panose="02040503050406030204" pitchFamily="18" charset="0"/>
      <p:regular r:id="rId17"/>
    </p:embeddedFont>
    <p:embeddedFont>
      <p:font typeface="Caveat" pitchFamily="2" charset="0"/>
      <p:regular r:id="rId18"/>
      <p:bold r:id="rId19"/>
    </p:embeddedFont>
    <p:embeddedFont>
      <p:font typeface="Caveat Regular" pitchFamily="2" charset="0"/>
      <p:regular r:id="rId20"/>
      <p:bold r:id="rId21"/>
    </p:embeddedFont>
    <p:embeddedFont>
      <p:font typeface="Roboto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64674" autoAdjust="0"/>
  </p:normalViewPr>
  <p:slideViewPr>
    <p:cSldViewPr snapToGrid="0">
      <p:cViewPr varScale="1">
        <p:scale>
          <a:sx n="140" d="100"/>
          <a:sy n="140" d="100"/>
        </p:scale>
        <p:origin x="163" y="106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158b18e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158b18e5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menti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averages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potetial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save co2 </a:t>
            </a:r>
            <a:r>
              <a:rPr lang="de-DE" dirty="0" err="1"/>
              <a:t>emissions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r>
              <a:rPr lang="de-DE" dirty="0"/>
              <a:t>.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involved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all live in a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heated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 err="1"/>
              <a:t>Others</a:t>
            </a:r>
            <a:r>
              <a:rPr lang="de-DE" dirty="0"/>
              <a:t>: liquid gas, </a:t>
            </a:r>
            <a:r>
              <a:rPr lang="de-DE" dirty="0" err="1"/>
              <a:t>wood</a:t>
            </a:r>
            <a:r>
              <a:rPr lang="de-DE" dirty="0"/>
              <a:t>/pellet, </a:t>
            </a:r>
            <a:r>
              <a:rPr lang="de-DE" dirty="0" err="1"/>
              <a:t>coal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158b18e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158b18e5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Data </a:t>
            </a:r>
            <a:r>
              <a:rPr lang="de-DE" dirty="0" err="1"/>
              <a:t>sources</a:t>
            </a:r>
            <a:r>
              <a:rPr lang="de-DE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[Global Carbon Project, https://www.globalcarbonproject.org/carbonbudget/20/files/GCP_CarbonBudget_2020.pdf]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Bundeumweltministerium: https://www.ndr.de/ratgeber/klimawandel/CO2-Ausstoss-in-Deutschland-Sektoren,kohlendioxid146.html</a:t>
            </a:r>
          </a:p>
        </p:txBody>
      </p:sp>
    </p:spTree>
    <p:extLst>
      <p:ext uri="{BB962C8B-B14F-4D97-AF65-F5344CB8AC3E}">
        <p14:creationId xmlns:p14="http://schemas.microsoft.com/office/powerpoint/2010/main" val="737703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de-DE" sz="2000" dirty="0"/>
              <a:t>This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sketch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state</a:t>
            </a:r>
            <a:r>
              <a:rPr lang="de-DE" sz="2000" dirty="0"/>
              <a:t>,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seen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prev</a:t>
            </a:r>
            <a:r>
              <a:rPr lang="de-DE" sz="2000" dirty="0"/>
              <a:t>. Graphs.</a:t>
            </a:r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r>
              <a:rPr lang="de-DE" sz="2000" dirty="0" err="1"/>
              <a:t>What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needed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change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situation</a:t>
            </a:r>
            <a:r>
              <a:rPr lang="de-DE" sz="2000" dirty="0"/>
              <a:t>?</a:t>
            </a:r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r>
              <a:rPr lang="de-DE" sz="1400" dirty="0"/>
              <a:t>Other </a:t>
            </a:r>
            <a:r>
              <a:rPr lang="de-DE" sz="1400" dirty="0" err="1"/>
              <a:t>than</a:t>
            </a:r>
            <a:r>
              <a:rPr lang="de-DE" sz="1400" dirty="0"/>
              <a:t> </a:t>
            </a:r>
            <a:r>
              <a:rPr lang="de-DE" sz="1400" dirty="0" err="1"/>
              <a:t>changing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user</a:t>
            </a:r>
            <a:r>
              <a:rPr lang="de-DE" sz="1400" dirty="0"/>
              <a:t> </a:t>
            </a:r>
            <a:r>
              <a:rPr lang="de-DE" sz="1400" dirty="0" err="1"/>
              <a:t>behaviour</a:t>
            </a:r>
            <a:r>
              <a:rPr lang="de-DE" sz="1400" dirty="0"/>
              <a:t>, </a:t>
            </a:r>
            <a:r>
              <a:rPr lang="de-DE" sz="1400" dirty="0" err="1"/>
              <a:t>most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us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not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postion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reneovate</a:t>
            </a:r>
            <a:r>
              <a:rPr lang="de-DE" sz="1400" dirty="0"/>
              <a:t> </a:t>
            </a:r>
            <a:r>
              <a:rPr lang="de-DE" sz="1400" dirty="0" err="1"/>
              <a:t>their</a:t>
            </a:r>
            <a:r>
              <a:rPr lang="de-DE" sz="1400" dirty="0"/>
              <a:t> flat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order</a:t>
            </a:r>
            <a:r>
              <a:rPr lang="de-DE" sz="1400" dirty="0"/>
              <a:t> an alternative </a:t>
            </a:r>
            <a:r>
              <a:rPr lang="de-DE" sz="1400" dirty="0" err="1"/>
              <a:t>heating</a:t>
            </a:r>
            <a:r>
              <a:rPr lang="de-DE" sz="1400" dirty="0"/>
              <a:t> </a:t>
            </a:r>
            <a:r>
              <a:rPr lang="de-DE" sz="1400" dirty="0" err="1"/>
              <a:t>system</a:t>
            </a:r>
            <a:r>
              <a:rPr lang="de-DE" sz="1400" dirty="0"/>
              <a:t>.</a:t>
            </a:r>
          </a:p>
          <a:p>
            <a:pPr marL="158750" indent="0">
              <a:buNone/>
            </a:pPr>
            <a:r>
              <a:rPr lang="de-DE" sz="1400" dirty="0"/>
              <a:t>But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studies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gained</a:t>
            </a:r>
            <a:r>
              <a:rPr lang="de-DE" sz="1400" dirty="0"/>
              <a:t> lots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expertice</a:t>
            </a:r>
            <a:r>
              <a:rPr lang="de-DE" sz="1400" dirty="0"/>
              <a:t> in </a:t>
            </a:r>
            <a:r>
              <a:rPr lang="de-DE" sz="1400" dirty="0" err="1"/>
              <a:t>many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supjects</a:t>
            </a:r>
            <a:r>
              <a:rPr lang="de-DE" sz="1400" dirty="0"/>
              <a:t> </a:t>
            </a:r>
            <a:r>
              <a:rPr lang="de-DE" sz="1400" dirty="0" err="1"/>
              <a:t>that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related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these</a:t>
            </a:r>
            <a:r>
              <a:rPr lang="de-DE" sz="1400" dirty="0"/>
              <a:t> </a:t>
            </a:r>
            <a:r>
              <a:rPr lang="de-DE" sz="1400" dirty="0" err="1"/>
              <a:t>topics</a:t>
            </a:r>
            <a:endParaRPr lang="de-DE" sz="1400" dirty="0"/>
          </a:p>
          <a:p>
            <a:pPr marL="158750" indent="0">
              <a:buNone/>
            </a:pPr>
            <a:r>
              <a:rPr lang="de-DE" sz="1400" dirty="0"/>
              <a:t>So </a:t>
            </a:r>
            <a:r>
              <a:rPr lang="de-DE" sz="1400" dirty="0" err="1"/>
              <a:t>what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could</a:t>
            </a:r>
            <a:r>
              <a:rPr lang="de-DE" sz="1400" dirty="0"/>
              <a:t> do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spread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knowledge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house</a:t>
            </a:r>
            <a:r>
              <a:rPr lang="de-DE" sz="1400" dirty="0"/>
              <a:t> </a:t>
            </a:r>
            <a:r>
              <a:rPr lang="de-DE" sz="1400" dirty="0" err="1"/>
              <a:t>owners</a:t>
            </a:r>
            <a:r>
              <a:rPr lang="de-DE" sz="1400" dirty="0"/>
              <a:t>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landlords</a:t>
            </a:r>
            <a:r>
              <a:rPr lang="de-DE" sz="1400" dirty="0"/>
              <a:t>.</a:t>
            </a:r>
          </a:p>
          <a:p>
            <a:pPr marL="158750" indent="0">
              <a:buNone/>
            </a:pPr>
            <a:endParaRPr lang="de-DE" sz="1400" dirty="0"/>
          </a:p>
          <a:p>
            <a:pPr marL="158750" indent="0">
              <a:buNone/>
            </a:pP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6517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imagine</a:t>
            </a:r>
            <a:r>
              <a:rPr lang="de-DE" dirty="0"/>
              <a:t>,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…. </a:t>
            </a:r>
            <a:r>
              <a:rPr lang="de-DE" dirty="0" err="1"/>
              <a:t>WebApplication</a:t>
            </a:r>
            <a:endParaRPr lang="de-DE" dirty="0"/>
          </a:p>
          <a:p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discribed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. </a:t>
            </a:r>
          </a:p>
          <a:p>
            <a:endParaRPr lang="en-US" dirty="0"/>
          </a:p>
          <a:p>
            <a:r>
              <a:rPr lang="en-US" dirty="0"/>
              <a:t>Inform and motivate people and hopefully also </a:t>
            </a:r>
            <a:r>
              <a:rPr lang="en-US" dirty="0" err="1"/>
              <a:t>landloards</a:t>
            </a:r>
            <a:r>
              <a:rPr lang="en-US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2978799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f507e34425f572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f507e34425f572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such a </a:t>
            </a:r>
            <a:r>
              <a:rPr lang="de-DE" dirty="0" err="1"/>
              <a:t>WebApp</a:t>
            </a:r>
            <a:r>
              <a:rPr lang="de-DE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-Simulation </a:t>
            </a:r>
            <a:r>
              <a:rPr lang="de-DE" dirty="0" err="1"/>
              <a:t>tool</a:t>
            </a:r>
            <a:r>
              <a:rPr lang="de-DE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rewrite</a:t>
            </a:r>
            <a:r>
              <a:rPr lang="de-DE" dirty="0"/>
              <a:t> </a:t>
            </a:r>
            <a:r>
              <a:rPr lang="de-DE" dirty="0" err="1"/>
              <a:t>polysun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, and also not </a:t>
            </a:r>
            <a:r>
              <a:rPr lang="de-DE" dirty="0" err="1"/>
              <a:t>EnergyPlus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latin typeface="Caveat Regular"/>
                <a:ea typeface="Caveat Regular"/>
                <a:cs typeface="Caveat Regular"/>
                <a:sym typeface="Caveat Regular"/>
              </a:rPr>
              <a:t>Instead the focus should rather be on modelling different refurbishment scenarios of building envelope and energy supply system to gain a broad overview of possibilities</a:t>
            </a:r>
            <a:endParaRPr lang="en-US" sz="10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Organisation: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hierarchies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boss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tells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 and </a:t>
            </a:r>
            <a:r>
              <a:rPr lang="de-DE" dirty="0" err="1"/>
              <a:t>realize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in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self-organized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own </a:t>
            </a:r>
            <a:r>
              <a:rPr lang="de-DE" dirty="0" err="1"/>
              <a:t>responsibilities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f507e34425f572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f507e34425f572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on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such a web </a:t>
            </a:r>
            <a:r>
              <a:rPr lang="de-DE" dirty="0" err="1"/>
              <a:t>app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First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a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different </a:t>
            </a:r>
            <a:r>
              <a:rPr lang="de-DE" dirty="0" err="1"/>
              <a:t>perspectives</a:t>
            </a:r>
            <a:r>
              <a:rPr lang="de-DE" dirty="0"/>
              <a:t> – and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hopefully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play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Knowledge </a:t>
            </a:r>
            <a:r>
              <a:rPr lang="de-DE" dirty="0" err="1"/>
              <a:t>from</a:t>
            </a:r>
            <a:r>
              <a:rPr lang="de-DE" dirty="0"/>
              <a:t> different </a:t>
            </a:r>
            <a:r>
              <a:rPr lang="de-DE" dirty="0" err="1"/>
              <a:t>specialization</a:t>
            </a:r>
            <a:r>
              <a:rPr lang="de-DE" dirty="0"/>
              <a:t> </a:t>
            </a:r>
            <a:r>
              <a:rPr lang="de-DE" dirty="0" err="1"/>
              <a:t>areas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Even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we‘ll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gaps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filled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mentioned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nobody</a:t>
            </a:r>
            <a:r>
              <a:rPr lang="de-DE" dirty="0"/>
              <a:t> will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do, so </a:t>
            </a:r>
            <a:r>
              <a:rPr lang="de-DE" dirty="0" err="1"/>
              <a:t>self</a:t>
            </a:r>
            <a:r>
              <a:rPr lang="de-DE" dirty="0"/>
              <a:t>-initiative and </a:t>
            </a:r>
            <a:r>
              <a:rPr lang="de-DE" dirty="0" err="1"/>
              <a:t>motivation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time.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 err="1"/>
              <a:t>Protoyping</a:t>
            </a:r>
            <a:r>
              <a:rPr lang="de-DE" dirty="0"/>
              <a:t> </a:t>
            </a:r>
            <a:r>
              <a:rPr lang="de-DE" dirty="0" err="1"/>
              <a:t>cycle</a:t>
            </a:r>
            <a:r>
              <a:rPr lang="de-DE" dirty="0"/>
              <a:t> – </a:t>
            </a: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on 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and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prototype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bigger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, </a:t>
            </a:r>
            <a:r>
              <a:rPr lang="de-DE" dirty="0" err="1"/>
              <a:t>develope</a:t>
            </a:r>
            <a:r>
              <a:rPr lang="de-DE" dirty="0"/>
              <a:t> and </a:t>
            </a:r>
            <a:r>
              <a:rPr lang="de-DE" dirty="0" err="1"/>
              <a:t>demonstrate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and </a:t>
            </a:r>
            <a:r>
              <a:rPr lang="de-DE" dirty="0" err="1"/>
              <a:t>again</a:t>
            </a:r>
            <a:r>
              <a:rPr lang="de-DE" dirty="0"/>
              <a:t> and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all </a:t>
            </a:r>
            <a:r>
              <a:rPr lang="de-DE" dirty="0" err="1"/>
              <a:t>together</a:t>
            </a:r>
            <a:r>
              <a:rPr lang="de-DE" dirty="0"/>
              <a:t>,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a Web App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creates</a:t>
            </a:r>
            <a:r>
              <a:rPr lang="de-DE" dirty="0"/>
              <a:t> </a:t>
            </a:r>
            <a:r>
              <a:rPr lang="de-DE" dirty="0" err="1"/>
              <a:t>awareness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CO2 </a:t>
            </a:r>
            <a:r>
              <a:rPr lang="de-DE" dirty="0" err="1"/>
              <a:t>emissions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hopefully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usefull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reusable</a:t>
            </a:r>
            <a:r>
              <a:rPr lang="de-DE" dirty="0"/>
              <a:t> code </a:t>
            </a:r>
            <a:r>
              <a:rPr lang="de-DE" dirty="0" err="1"/>
              <a:t>snippets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published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 </a:t>
            </a:r>
            <a:r>
              <a:rPr lang="de-DE" dirty="0" err="1"/>
              <a:t>libraries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graphics</a:t>
            </a:r>
            <a:r>
              <a:rPr lang="de-DE" dirty="0"/>
              <a:t>. And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unforseable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.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f507e34425f572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f507e34425f572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allways</a:t>
            </a:r>
            <a:r>
              <a:rPr lang="de-DE" dirty="0"/>
              <a:t> </a:t>
            </a:r>
            <a:r>
              <a:rPr lang="de-DE" dirty="0" err="1"/>
              <a:t>dreamed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/>
              <a:t> a web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assesment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welcome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jump </a:t>
            </a:r>
            <a:r>
              <a:rPr lang="de-DE" dirty="0" err="1"/>
              <a:t>un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bike </a:t>
            </a:r>
            <a:r>
              <a:rPr lang="de-DE" dirty="0" err="1"/>
              <a:t>starigt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sounds</a:t>
            </a:r>
            <a:r>
              <a:rPr lang="de-DE" dirty="0"/>
              <a:t> </a:t>
            </a:r>
            <a:r>
              <a:rPr lang="de-DE" dirty="0" err="1"/>
              <a:t>fun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in a </a:t>
            </a:r>
            <a:r>
              <a:rPr lang="de-DE" dirty="0" err="1"/>
              <a:t>team</a:t>
            </a:r>
            <a:r>
              <a:rPr lang="de-DE" dirty="0"/>
              <a:t>, and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challenge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spend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time on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welcome</a:t>
            </a:r>
            <a:r>
              <a:rPr lang="de-DE" dirty="0"/>
              <a:t> on </a:t>
            </a:r>
            <a:r>
              <a:rPr lang="de-DE" dirty="0" err="1"/>
              <a:t>board</a:t>
            </a:r>
            <a:r>
              <a:rPr lang="de-D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moment</a:t>
            </a:r>
            <a:r>
              <a:rPr lang="de-DE" dirty="0"/>
              <a:t> I am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in techno-</a:t>
            </a:r>
            <a:r>
              <a:rPr lang="de-DE" dirty="0" err="1"/>
              <a:t>economic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… </a:t>
            </a:r>
            <a:r>
              <a:rPr lang="de-DE" dirty="0" err="1"/>
              <a:t>maybe</a:t>
            </a:r>
            <a:r>
              <a:rPr lang="de-DE" dirty="0"/>
              <a:t> a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 err="1"/>
              <a:t>Burcu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her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LCA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Lukas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Python </a:t>
            </a:r>
            <a:r>
              <a:rPr lang="de-DE" dirty="0" err="1"/>
              <a:t>course</a:t>
            </a:r>
            <a:r>
              <a:rPr lang="de-DE" dirty="0"/>
              <a:t> and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assessment</a:t>
            </a:r>
            <a:r>
              <a:rPr lang="de-DE" dirty="0"/>
              <a:t>“ in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Ludwig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hiwi</a:t>
            </a:r>
            <a:r>
              <a:rPr lang="de-DE" dirty="0"/>
              <a:t> on PVT </a:t>
            </a:r>
            <a:r>
              <a:rPr lang="de-DE" dirty="0" err="1"/>
              <a:t>collectors</a:t>
            </a:r>
            <a:r>
              <a:rPr lang="de-DE" dirty="0"/>
              <a:t> and </a:t>
            </a:r>
            <a:r>
              <a:rPr lang="de-DE" dirty="0" err="1"/>
              <a:t>knows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modelling</a:t>
            </a:r>
            <a:r>
              <a:rPr lang="de-DE" dirty="0"/>
              <a:t> and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prepared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doodle </a:t>
            </a:r>
            <a:r>
              <a:rPr lang="de-DE" dirty="0" err="1"/>
              <a:t>survey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organize</a:t>
            </a:r>
            <a:r>
              <a:rPr lang="de-DE" dirty="0"/>
              <a:t> a date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932FC03F-6FA0-4843-94E0-5816C6AB8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" y="0"/>
            <a:ext cx="9141293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8102C6-EB58-497F-8C13-C10A91B50F87}"/>
              </a:ext>
            </a:extLst>
          </p:cNvPr>
          <p:cNvSpPr txBox="1"/>
          <p:nvPr/>
        </p:nvSpPr>
        <p:spPr>
          <a:xfrm>
            <a:off x="5818339" y="4300255"/>
            <a:ext cx="236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menti.com</a:t>
            </a:r>
          </a:p>
          <a:p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code: </a:t>
            </a:r>
            <a:r>
              <a:rPr lang="de-DE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7428 8744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69790CA6-6D61-4525-A03E-E9DF5E583E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7552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fik 6">
            <a:extLst>
              <a:ext uri="{FF2B5EF4-FFF2-40B4-BE49-F238E27FC236}">
                <a16:creationId xmlns:a16="http://schemas.microsoft.com/office/drawing/2014/main" id="{4BB29658-010F-4114-B616-2E2F5551F33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21399861">
            <a:off x="215245" y="229965"/>
            <a:ext cx="6283060" cy="2435792"/>
          </a:xfrm>
          <a:prstGeom prst="rect">
            <a:avLst/>
          </a:prstGeom>
        </p:spPr>
      </p:pic>
      <p:pic>
        <p:nvPicPr>
          <p:cNvPr id="9" name="Grafik 4">
            <a:extLst>
              <a:ext uri="{FF2B5EF4-FFF2-40B4-BE49-F238E27FC236}">
                <a16:creationId xmlns:a16="http://schemas.microsoft.com/office/drawing/2014/main" id="{106758DD-026B-4773-A7A2-0930CACC939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 rot="246681">
            <a:off x="3282766" y="1701901"/>
            <a:ext cx="5550884" cy="1854578"/>
          </a:xfrm>
          <a:prstGeom prst="rect">
            <a:avLst/>
          </a:prstGeom>
        </p:spPr>
      </p:pic>
      <p:pic>
        <p:nvPicPr>
          <p:cNvPr id="10" name="Grafik 1">
            <a:extLst>
              <a:ext uri="{FF2B5EF4-FFF2-40B4-BE49-F238E27FC236}">
                <a16:creationId xmlns:a16="http://schemas.microsoft.com/office/drawing/2014/main" id="{30043623-3812-4CE5-9724-C8E5CA37B72C}"/>
              </a:ext>
            </a:extLst>
          </p:cNvPr>
          <p:cNvPicPr/>
          <p:nvPr/>
        </p:nvPicPr>
        <p:blipFill rotWithShape="1">
          <a:blip r:embed="rId6"/>
          <a:srcRect r="34957"/>
          <a:stretch/>
        </p:blipFill>
        <p:spPr>
          <a:xfrm>
            <a:off x="641046" y="3184936"/>
            <a:ext cx="4461306" cy="16716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B92291A6-F65F-4840-97F7-100BBEC74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" t="12089" r="384" b="13046"/>
          <a:stretch/>
        </p:blipFill>
        <p:spPr>
          <a:xfrm>
            <a:off x="-89710" y="-48768"/>
            <a:ext cx="9321259" cy="5192268"/>
          </a:xfrm>
          <a:prstGeom prst="rect">
            <a:avLst/>
          </a:prstGeom>
        </p:spPr>
      </p:pic>
      <p:sp>
        <p:nvSpPr>
          <p:cNvPr id="12" name="Google Shape;71;p16">
            <a:extLst>
              <a:ext uri="{FF2B5EF4-FFF2-40B4-BE49-F238E27FC236}">
                <a16:creationId xmlns:a16="http://schemas.microsoft.com/office/drawing/2014/main" id="{149A9393-FC7E-4EC4-B9FC-3FFA38BC36C6}"/>
              </a:ext>
            </a:extLst>
          </p:cNvPr>
          <p:cNvSpPr txBox="1"/>
          <p:nvPr/>
        </p:nvSpPr>
        <p:spPr>
          <a:xfrm>
            <a:off x="383708" y="216507"/>
            <a:ext cx="387196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Thanks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for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your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attention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!</a:t>
            </a:r>
            <a:endParaRPr lang="en-US" sz="32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3" name="Google Shape;71;p16">
            <a:extLst>
              <a:ext uri="{FF2B5EF4-FFF2-40B4-BE49-F238E27FC236}">
                <a16:creationId xmlns:a16="http://schemas.microsoft.com/office/drawing/2014/main" id="{7BF49EEE-5E6B-44E2-A8D9-D3A7532A3D96}"/>
              </a:ext>
            </a:extLst>
          </p:cNvPr>
          <p:cNvSpPr txBox="1"/>
          <p:nvPr/>
        </p:nvSpPr>
        <p:spPr>
          <a:xfrm>
            <a:off x="6826776" y="3909069"/>
            <a:ext cx="2180285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Next online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meeting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:</a:t>
            </a:r>
          </a:p>
          <a:p>
            <a:pPr lvl="0"/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 Regular"/>
                <a:cs typeface="Caveat Regular"/>
                <a:sym typeface="Caveat"/>
              </a:rPr>
              <a:t>http://tiny.cc/rehome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BCC9168-793F-449F-B7B6-02A23702B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" b="2891"/>
          <a:stretch/>
        </p:blipFill>
        <p:spPr bwMode="auto">
          <a:xfrm>
            <a:off x="0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638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E59AAB0-A0A2-48E9-98DD-A39E8815E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2632" b="2632"/>
          <a:stretch/>
        </p:blipFill>
        <p:spPr bwMode="auto">
          <a:xfrm>
            <a:off x="0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909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21DB629-65E9-473F-8EF7-BAAAB31A0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4" y="0"/>
            <a:ext cx="9226610" cy="5143500"/>
          </a:xfrm>
          <a:prstGeom prst="rect">
            <a:avLst/>
          </a:prstGeom>
        </p:spPr>
      </p:pic>
      <p:pic>
        <p:nvPicPr>
          <p:cNvPr id="3" name="Picture 2" descr="A picture containing cake, chocolate, slice, plant&#10;&#10;Description automatically generated">
            <a:extLst>
              <a:ext uri="{FF2B5EF4-FFF2-40B4-BE49-F238E27FC236}">
                <a16:creationId xmlns:a16="http://schemas.microsoft.com/office/drawing/2014/main" id="{32DE3714-5210-43F4-87E2-0DD5B7966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159577">
            <a:off x="4632393" y="497048"/>
            <a:ext cx="3866328" cy="4149404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8BEDFC91-9093-4A12-9283-B9CAA93FE74C}"/>
              </a:ext>
            </a:extLst>
          </p:cNvPr>
          <p:cNvSpPr txBox="1"/>
          <p:nvPr/>
        </p:nvSpPr>
        <p:spPr>
          <a:xfrm>
            <a:off x="4167554" y="4823050"/>
            <a:ext cx="5200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alibri" panose="020F0502020204030204" pitchFamily="34" charset="0"/>
                <a:cs typeface="Calibri" panose="020F0502020204030204" pitchFamily="34" charset="0"/>
              </a:rPr>
              <a:t>[https://www.unika-kalksandstein.de/downloads-unika/category/19-waermeschutz.html?download=109:geg-2020]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6A20A5-388D-45A6-9B63-80E3CBF66A5A}"/>
              </a:ext>
            </a:extLst>
          </p:cNvPr>
          <p:cNvSpPr txBox="1"/>
          <p:nvPr/>
        </p:nvSpPr>
        <p:spPr>
          <a:xfrm>
            <a:off x="96720" y="34219"/>
            <a:ext cx="47646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Heat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supply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systems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for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residential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Buildings in Germany</a:t>
            </a:r>
          </a:p>
        </p:txBody>
      </p:sp>
      <p:sp>
        <p:nvSpPr>
          <p:cNvPr id="26" name="Google Shape;71;p16">
            <a:extLst>
              <a:ext uri="{FF2B5EF4-FFF2-40B4-BE49-F238E27FC236}">
                <a16:creationId xmlns:a16="http://schemas.microsoft.com/office/drawing/2014/main" id="{8DDC9CAE-9754-4D24-ADF9-A8D2994ED8EC}"/>
              </a:ext>
            </a:extLst>
          </p:cNvPr>
          <p:cNvSpPr txBox="1"/>
          <p:nvPr/>
        </p:nvSpPr>
        <p:spPr>
          <a:xfrm>
            <a:off x="5898732" y="3305954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Oil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boiler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7" name="Google Shape;71;p16">
            <a:extLst>
              <a:ext uri="{FF2B5EF4-FFF2-40B4-BE49-F238E27FC236}">
                <a16:creationId xmlns:a16="http://schemas.microsoft.com/office/drawing/2014/main" id="{4B3D386D-59BD-4ADB-B868-1DEE68164D0A}"/>
              </a:ext>
            </a:extLst>
          </p:cNvPr>
          <p:cNvSpPr txBox="1"/>
          <p:nvPr/>
        </p:nvSpPr>
        <p:spPr>
          <a:xfrm>
            <a:off x="6713362" y="1631395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Gas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boiler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8" name="Google Shape;71;p16">
            <a:extLst>
              <a:ext uri="{FF2B5EF4-FFF2-40B4-BE49-F238E27FC236}">
                <a16:creationId xmlns:a16="http://schemas.microsoft.com/office/drawing/2014/main" id="{F13D1C88-88C6-46C4-BDC6-B248AFB5BCE8}"/>
              </a:ext>
            </a:extLst>
          </p:cNvPr>
          <p:cNvSpPr txBox="1"/>
          <p:nvPr/>
        </p:nvSpPr>
        <p:spPr>
          <a:xfrm>
            <a:off x="4896434" y="2458755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Distric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Heat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9" name="Google Shape;71;p16">
            <a:extLst>
              <a:ext uri="{FF2B5EF4-FFF2-40B4-BE49-F238E27FC236}">
                <a16:creationId xmlns:a16="http://schemas.microsoft.com/office/drawing/2014/main" id="{F55FFE0D-F1DF-4207-BA67-69C57BDD7740}"/>
              </a:ext>
            </a:extLst>
          </p:cNvPr>
          <p:cNvSpPr txBox="1"/>
          <p:nvPr/>
        </p:nvSpPr>
        <p:spPr>
          <a:xfrm>
            <a:off x="3343321" y="1689056"/>
            <a:ext cx="151801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Electric,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e.g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HP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0" name="Google Shape;71;p16">
            <a:extLst>
              <a:ext uri="{FF2B5EF4-FFF2-40B4-BE49-F238E27FC236}">
                <a16:creationId xmlns:a16="http://schemas.microsoft.com/office/drawing/2014/main" id="{C82E6D30-6739-4338-9B1A-48178CB0F1E0}"/>
              </a:ext>
            </a:extLst>
          </p:cNvPr>
          <p:cNvSpPr txBox="1"/>
          <p:nvPr/>
        </p:nvSpPr>
        <p:spPr>
          <a:xfrm>
            <a:off x="4478581" y="1037113"/>
            <a:ext cx="835705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Others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1" name="Google Shape;71;p16">
            <a:extLst>
              <a:ext uri="{FF2B5EF4-FFF2-40B4-BE49-F238E27FC236}">
                <a16:creationId xmlns:a16="http://schemas.microsoft.com/office/drawing/2014/main" id="{72CCF834-CB0B-40F8-B677-10D6198ABC74}"/>
              </a:ext>
            </a:extLst>
          </p:cNvPr>
          <p:cNvSpPr txBox="1"/>
          <p:nvPr/>
        </p:nvSpPr>
        <p:spPr>
          <a:xfrm>
            <a:off x="6269579" y="3630954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25.6 %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2" name="Google Shape;71;p16">
            <a:extLst>
              <a:ext uri="{FF2B5EF4-FFF2-40B4-BE49-F238E27FC236}">
                <a16:creationId xmlns:a16="http://schemas.microsoft.com/office/drawing/2014/main" id="{E30316A2-3C32-42E0-B5FB-7DA6AB0CD592}"/>
              </a:ext>
            </a:extLst>
          </p:cNvPr>
          <p:cNvSpPr txBox="1"/>
          <p:nvPr/>
        </p:nvSpPr>
        <p:spPr>
          <a:xfrm>
            <a:off x="7244468" y="1948864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48.2 %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3" name="Google Shape;71;p16">
            <a:extLst>
              <a:ext uri="{FF2B5EF4-FFF2-40B4-BE49-F238E27FC236}">
                <a16:creationId xmlns:a16="http://schemas.microsoft.com/office/drawing/2014/main" id="{92727E5D-320D-44A7-95A4-9CB6A6694FC2}"/>
              </a:ext>
            </a:extLst>
          </p:cNvPr>
          <p:cNvSpPr txBox="1"/>
          <p:nvPr/>
        </p:nvSpPr>
        <p:spPr>
          <a:xfrm>
            <a:off x="4952414" y="2793232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13.9 %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4" name="Google Shape;71;p16">
            <a:extLst>
              <a:ext uri="{FF2B5EF4-FFF2-40B4-BE49-F238E27FC236}">
                <a16:creationId xmlns:a16="http://schemas.microsoft.com/office/drawing/2014/main" id="{E1A286B6-8E82-4DC6-AA54-300FCACF94E5}"/>
              </a:ext>
            </a:extLst>
          </p:cNvPr>
          <p:cNvSpPr txBox="1"/>
          <p:nvPr/>
        </p:nvSpPr>
        <p:spPr>
          <a:xfrm>
            <a:off x="4918857" y="1839268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4.8 %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5" name="Google Shape;71;p16">
            <a:extLst>
              <a:ext uri="{FF2B5EF4-FFF2-40B4-BE49-F238E27FC236}">
                <a16:creationId xmlns:a16="http://schemas.microsoft.com/office/drawing/2014/main" id="{80F3460A-609C-469B-9547-EC3FB01FBB5E}"/>
              </a:ext>
            </a:extLst>
          </p:cNvPr>
          <p:cNvSpPr txBox="1"/>
          <p:nvPr/>
        </p:nvSpPr>
        <p:spPr>
          <a:xfrm>
            <a:off x="5250355" y="1365350"/>
            <a:ext cx="802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7.5 %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Google Shape;71;p16">
                <a:extLst>
                  <a:ext uri="{FF2B5EF4-FFF2-40B4-BE49-F238E27FC236}">
                    <a16:creationId xmlns:a16="http://schemas.microsoft.com/office/drawing/2014/main" id="{F5191A65-B426-4063-A500-C0E879D48F4B}"/>
                  </a:ext>
                </a:extLst>
              </p:cNvPr>
              <p:cNvSpPr txBox="1"/>
              <p:nvPr/>
            </p:nvSpPr>
            <p:spPr>
              <a:xfrm>
                <a:off x="204219" y="2871718"/>
                <a:ext cx="4273069" cy="521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𝑴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𝑪</m:t>
                        </m:r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chemeClr val="accent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veat Regular"/>
                                <a:cs typeface="Caveat Regular"/>
                                <a:sym typeface="Caveat"/>
                              </a:rPr>
                            </m:ctrlPr>
                          </m:sSubPr>
                          <m:e>
                            <m:r>
                              <a:rPr lang="de-DE" sz="2000" b="1" i="1" smtClean="0">
                                <a:solidFill>
                                  <a:schemeClr val="accent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veat Regular"/>
                                <a:cs typeface="Caveat Regular"/>
                                <a:sym typeface="Caveat"/>
                              </a:rPr>
                              <m:t>𝑶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chemeClr val="accent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veat Regular"/>
                                <a:cs typeface="Caveat Regular"/>
                                <a:sym typeface="Caveat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lang="de-DE" sz="2000" b="1" i="1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veat Regular"/>
                        <a:cs typeface="Caveat Regular"/>
                        <a:sym typeface="Caveat"/>
                      </a:rPr>
                      <m:t>=</m:t>
                    </m:r>
                    <m:sSub>
                      <m:sSubPr>
                        <m:ctrlP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𝑸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𝒇𝒖𝒆𝒍</m:t>
                        </m:r>
                      </m:sub>
                    </m:sSub>
                    <m:r>
                      <a:rPr lang="de-DE" sz="2000" b="1" i="1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veat Regular"/>
                        <a:cs typeface="Caveat Regular"/>
                        <a:sym typeface="Caveat"/>
                      </a:rPr>
                      <m:t>⋅</m:t>
                    </m:r>
                    <m:sSub>
                      <m:sSubPr>
                        <m:ctrlP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𝒎</m:t>
                        </m:r>
                      </m:e>
                      <m:sub>
                        <m:r>
                          <a:rPr lang="de-DE" sz="2000" b="1" i="1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𝒔𝒑𝒆𝒄</m:t>
                        </m:r>
                        <m:r>
                          <a:rPr lang="de-DE" sz="2000" b="1" i="1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,</m:t>
                        </m:r>
                        <m:r>
                          <a:rPr lang="de-DE" sz="2000" b="1" i="1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𝑪</m:t>
                        </m:r>
                        <m:sSub>
                          <m:sSubPr>
                            <m:ctrlPr>
                              <a:rPr lang="de-DE" sz="2000" b="1" i="1">
                                <a:solidFill>
                                  <a:schemeClr val="accent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veat Regular"/>
                                <a:cs typeface="Caveat Regular"/>
                                <a:sym typeface="Caveat"/>
                              </a:rPr>
                            </m:ctrlPr>
                          </m:sSubPr>
                          <m:e>
                            <m:r>
                              <a:rPr lang="de-DE" sz="2000" b="1" i="1">
                                <a:solidFill>
                                  <a:schemeClr val="accent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veat Regular"/>
                                <a:cs typeface="Caveat Regular"/>
                                <a:sym typeface="Caveat"/>
                              </a:rPr>
                              <m:t>𝑶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chemeClr val="accent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veat Regular"/>
                                <a:cs typeface="Caveat Regular"/>
                                <a:sym typeface="Caveat"/>
                              </a:rPr>
                              <m:t>𝟐</m:t>
                            </m:r>
                          </m:sub>
                        </m:sSub>
                        <m:r>
                          <a:rPr lang="de-DE" sz="2000" b="1" i="1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,</m:t>
                        </m:r>
                        <m:r>
                          <a:rPr lang="de-DE" sz="2000" b="1" i="1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veat Regular"/>
                            <a:cs typeface="Caveat Regular"/>
                            <a:sym typeface="Caveat"/>
                          </a:rPr>
                          <m:t>𝒇𝒖𝒆𝒍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Caveat Regular"/>
                    <a:ea typeface="Caveat Regular"/>
                    <a:cs typeface="Caveat Regular"/>
                    <a:sym typeface="Caveat Regular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eat Regular"/>
                        <a:sym typeface="Caveat"/>
                      </a:rPr>
                      <m:t>[</m:t>
                    </m:r>
                    <m:r>
                      <m:rPr>
                        <m:sty m:val="p"/>
                      </m:rPr>
                      <a:rPr lang="de-DE" sz="2000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eat Regular"/>
                        <a:sym typeface="Caveat"/>
                      </a:rPr>
                      <m:t>kg</m:t>
                    </m:r>
                    <m:r>
                      <a:rPr lang="de-DE" sz="2000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eat Regular"/>
                        <a:sym typeface="Caveat"/>
                      </a:rPr>
                      <m:t>/</m:t>
                    </m:r>
                    <m:r>
                      <m:rPr>
                        <m:sty m:val="p"/>
                      </m:rPr>
                      <a:rPr lang="de-DE" sz="2000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eat Regular"/>
                        <a:sym typeface="Caveat"/>
                      </a:rPr>
                      <m:t>a</m:t>
                    </m:r>
                    <m:r>
                      <a:rPr lang="de-DE" sz="2000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eat Regular"/>
                        <a:sym typeface="Caveat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veat Regular"/>
                  <a:sym typeface="Caveat Regular"/>
                </a:endParaRPr>
              </a:p>
            </p:txBody>
          </p:sp>
        </mc:Choice>
        <mc:Fallback>
          <p:sp>
            <p:nvSpPr>
              <p:cNvPr id="18" name="Google Shape;71;p16">
                <a:extLst>
                  <a:ext uri="{FF2B5EF4-FFF2-40B4-BE49-F238E27FC236}">
                    <a16:creationId xmlns:a16="http://schemas.microsoft.com/office/drawing/2014/main" id="{F5191A65-B426-4063-A500-C0E879D48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19" y="2871718"/>
                <a:ext cx="4273069" cy="521523"/>
              </a:xfrm>
              <a:prstGeom prst="rect">
                <a:avLst/>
              </a:prstGeom>
              <a:blipFill>
                <a:blip r:embed="rId5"/>
                <a:stretch>
                  <a:fillRect b="-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3B8B0D-01F5-4079-B6EF-F95F1FF09D04}"/>
                  </a:ext>
                </a:extLst>
              </p:cNvPr>
              <p:cNvSpPr txBox="1"/>
              <p:nvPr/>
            </p:nvSpPr>
            <p:spPr>
              <a:xfrm>
                <a:off x="211455" y="3863064"/>
                <a:ext cx="4817745" cy="328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1" i="1" smtClean="0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</m:ctrlPr>
                        </m:sSubPr>
                        <m:e>
                          <m:r>
                            <a:rPr lang="de-DE" sz="1400" b="1" i="1" smtClean="0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𝒎</m:t>
                          </m:r>
                        </m:e>
                        <m:sub>
                          <m:r>
                            <a:rPr lang="de-DE" sz="1400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𝒔𝒑𝒆𝒄</m:t>
                          </m:r>
                          <m:r>
                            <a:rPr lang="de-DE" sz="1400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,</m:t>
                          </m:r>
                          <m:r>
                            <a:rPr lang="de-DE" sz="1400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𝑪</m:t>
                          </m:r>
                          <m:sSub>
                            <m:sSubPr>
                              <m:ctrlPr>
                                <a:rPr lang="de-DE" sz="1400" b="1" i="1">
                                  <a:solidFill>
                                    <a:schemeClr val="accent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veat Regular"/>
                                  <a:cs typeface="Caveat Regular"/>
                                  <a:sym typeface="Caveat"/>
                                </a:rPr>
                              </m:ctrlPr>
                            </m:sSubPr>
                            <m:e>
                              <m:r>
                                <a:rPr lang="de-DE" sz="1400" b="1" i="1">
                                  <a:solidFill>
                                    <a:schemeClr val="accent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veat Regular"/>
                                  <a:cs typeface="Caveat Regular"/>
                                  <a:sym typeface="Caveat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de-DE" sz="1400" b="1" i="1">
                                  <a:solidFill>
                                    <a:schemeClr val="accent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veat Regular"/>
                                  <a:cs typeface="Caveat Regular"/>
                                  <a:sym typeface="Caveat"/>
                                </a:rPr>
                                <m:t>𝟐</m:t>
                              </m:r>
                            </m:sub>
                          </m:sSub>
                          <m:r>
                            <a:rPr lang="de-DE" sz="1400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,</m:t>
                          </m:r>
                          <m:r>
                            <a:rPr lang="de-DE" sz="1400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𝒇𝒖𝒆𝒍</m:t>
                          </m:r>
                          <m:r>
                            <a:rPr lang="de-DE" sz="1400" b="1" i="1" smtClean="0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 </m:t>
                          </m:r>
                        </m:sub>
                      </m:sSub>
                      <m:r>
                        <a:rPr lang="de-DE" sz="1400" b="1" i="1" smtClean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: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𝒔𝒑𝒆𝒄𝒊𝒇𝒊𝒄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𝑪</m:t>
                      </m:r>
                      <m:sSub>
                        <m:sSubPr>
                          <m:ctrlPr>
                            <a:rPr lang="de-DE" b="1" i="1" smtClean="0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𝑶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𝒆𝒎𝒊𝒔𝒔𝒊𝒐𝒏𝒔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𝒇𝒖𝒆𝒍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[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𝒌𝒈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/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𝒌𝑾𝒉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3B8B0D-01F5-4079-B6EF-F95F1FF09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55" y="3863064"/>
                <a:ext cx="4817745" cy="328167"/>
              </a:xfrm>
              <a:prstGeom prst="rect">
                <a:avLst/>
              </a:prstGeom>
              <a:blipFill>
                <a:blip r:embed="rId6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D3E8EB-353E-4B15-A0A6-2759AE1430DD}"/>
                  </a:ext>
                </a:extLst>
              </p:cNvPr>
              <p:cNvSpPr txBox="1"/>
              <p:nvPr/>
            </p:nvSpPr>
            <p:spPr>
              <a:xfrm>
                <a:off x="204219" y="4253841"/>
                <a:ext cx="5425988" cy="328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</m:ctrlPr>
                        </m:sSubPr>
                        <m:e>
                          <m:r>
                            <a:rPr lang="de-DE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𝑸</m:t>
                          </m:r>
                        </m:e>
                        <m:sub>
                          <m:r>
                            <a:rPr lang="de-DE" b="1" i="1">
                              <a:solidFill>
                                <a:schemeClr val="accent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veat Regular"/>
                              <a:cs typeface="Caveat Regular"/>
                              <a:sym typeface="Caveat"/>
                            </a:rPr>
                            <m:t>𝒇𝒖𝒆𝒍</m:t>
                          </m:r>
                        </m:sub>
                      </m:sSub>
                      <m:r>
                        <a:rPr lang="de-DE" sz="1400" b="1" i="1" smtClean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: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𝑭𝒊𝒏𝒂𝒍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𝒆𝒏𝒆𝒓𝒈𝒚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(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𝒆𝒏𝒆𝒓𝒈𝒚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𝒆𝒇𝒇𝒐𝒓𝒕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𝒐𝒇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𝒈𝒆𝒏𝒆𝒓𝒂𝒕𝒊𝒐𝒏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) [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𝒌𝑾𝒉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/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𝒂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veat Regular"/>
                          <a:cs typeface="Caveat Regular"/>
                          <a:sym typeface="Caveat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D3E8EB-353E-4B15-A0A6-2759AE143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19" y="4253841"/>
                <a:ext cx="5425988" cy="328167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white surface&#10;&#10;Description automatically generated with medium confidence">
            <a:extLst>
              <a:ext uri="{FF2B5EF4-FFF2-40B4-BE49-F238E27FC236}">
                <a16:creationId xmlns:a16="http://schemas.microsoft.com/office/drawing/2014/main" id="{331C2675-29F2-45C1-8300-2DEF1DA1A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228261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61D8F6-A1C9-4C94-9C0E-FC1B6F3780B9}"/>
              </a:ext>
            </a:extLst>
          </p:cNvPr>
          <p:cNvSpPr txBox="1"/>
          <p:nvPr/>
        </p:nvSpPr>
        <p:spPr>
          <a:xfrm>
            <a:off x="52146" y="19665"/>
            <a:ext cx="47646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Average annual CO</a:t>
            </a:r>
            <a:r>
              <a:rPr lang="de-DE" sz="32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2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emissions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per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capita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in Germany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96756245-49B6-44AE-A327-602A13EB6C76}"/>
              </a:ext>
            </a:extLst>
          </p:cNvPr>
          <p:cNvSpPr txBox="1"/>
          <p:nvPr/>
        </p:nvSpPr>
        <p:spPr>
          <a:xfrm>
            <a:off x="6605629" y="4537685"/>
            <a:ext cx="259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Bundesumweltministerium</a:t>
            </a:r>
            <a:endParaRPr lang="en-US" sz="1000" dirty="0">
              <a:solidFill>
                <a:schemeClr val="accent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de-DE" sz="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https://www.ndr.de/ratgeber/klimawandel/CO2-Ausstoss-in-Deutschland-Sektoren,kohlendioxid146.html]</a:t>
            </a:r>
            <a:endParaRPr lang="en-US" sz="1000" dirty="0">
              <a:solidFill>
                <a:schemeClr val="accent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Google Shape;71;p16">
            <a:extLst>
              <a:ext uri="{FF2B5EF4-FFF2-40B4-BE49-F238E27FC236}">
                <a16:creationId xmlns:a16="http://schemas.microsoft.com/office/drawing/2014/main" id="{E68266DD-668C-482E-ADD2-69ACEFB3551A}"/>
              </a:ext>
            </a:extLst>
          </p:cNvPr>
          <p:cNvSpPr txBox="1"/>
          <p:nvPr/>
        </p:nvSpPr>
        <p:spPr>
          <a:xfrm>
            <a:off x="7775871" y="924064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Food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2" name="Google Shape;71;p16">
            <a:extLst>
              <a:ext uri="{FF2B5EF4-FFF2-40B4-BE49-F238E27FC236}">
                <a16:creationId xmlns:a16="http://schemas.microsoft.com/office/drawing/2014/main" id="{E269C363-F9BB-4579-BFE3-58974BF16D91}"/>
              </a:ext>
            </a:extLst>
          </p:cNvPr>
          <p:cNvSpPr txBox="1"/>
          <p:nvPr/>
        </p:nvSpPr>
        <p:spPr>
          <a:xfrm>
            <a:off x="5788809" y="385455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Heating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3" name="Google Shape;71;p16">
            <a:extLst>
              <a:ext uri="{FF2B5EF4-FFF2-40B4-BE49-F238E27FC236}">
                <a16:creationId xmlns:a16="http://schemas.microsoft.com/office/drawing/2014/main" id="{60FFB4DA-3785-4515-8C50-59DCD346B4A1}"/>
              </a:ext>
            </a:extLst>
          </p:cNvPr>
          <p:cNvSpPr txBox="1"/>
          <p:nvPr/>
        </p:nvSpPr>
        <p:spPr>
          <a:xfrm>
            <a:off x="3806627" y="1501297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Transport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4" name="Google Shape;71;p16">
            <a:extLst>
              <a:ext uri="{FF2B5EF4-FFF2-40B4-BE49-F238E27FC236}">
                <a16:creationId xmlns:a16="http://schemas.microsoft.com/office/drawing/2014/main" id="{D7C11A96-8D4C-4E2E-8583-609C5A4845AB}"/>
              </a:ext>
            </a:extLst>
          </p:cNvPr>
          <p:cNvSpPr txBox="1"/>
          <p:nvPr/>
        </p:nvSpPr>
        <p:spPr>
          <a:xfrm>
            <a:off x="3622591" y="2604681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Flights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5" name="Google Shape;71;p16">
            <a:extLst>
              <a:ext uri="{FF2B5EF4-FFF2-40B4-BE49-F238E27FC236}">
                <a16:creationId xmlns:a16="http://schemas.microsoft.com/office/drawing/2014/main" id="{2D03B9ED-C7EA-4FFD-8BE2-DD19C5F5D2E0}"/>
              </a:ext>
            </a:extLst>
          </p:cNvPr>
          <p:cNvSpPr txBox="1"/>
          <p:nvPr/>
        </p:nvSpPr>
        <p:spPr>
          <a:xfrm>
            <a:off x="3735322" y="3284099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Electricity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C023BEC-C65C-4963-866B-CAA1D2AA56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594" b="6594"/>
          <a:stretch/>
        </p:blipFill>
        <p:spPr>
          <a:xfrm>
            <a:off x="4254946" y="482604"/>
            <a:ext cx="4701365" cy="4468267"/>
          </a:xfrm>
          <a:prstGeom prst="rect">
            <a:avLst/>
          </a:prstGeom>
        </p:spPr>
      </p:pic>
      <p:sp>
        <p:nvSpPr>
          <p:cNvPr id="26" name="Google Shape;71;p16">
            <a:extLst>
              <a:ext uri="{FF2B5EF4-FFF2-40B4-BE49-F238E27FC236}">
                <a16:creationId xmlns:a16="http://schemas.microsoft.com/office/drawing/2014/main" id="{F701B559-159F-41D4-AED8-BB194771091D}"/>
              </a:ext>
            </a:extLst>
          </p:cNvPr>
          <p:cNvSpPr txBox="1"/>
          <p:nvPr/>
        </p:nvSpPr>
        <p:spPr>
          <a:xfrm>
            <a:off x="3905175" y="3958940"/>
            <a:ext cx="1660665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Public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Emissions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610DCC47-A583-42D5-89ED-8555FD95D389}"/>
              </a:ext>
            </a:extLst>
          </p:cNvPr>
          <p:cNvSpPr txBox="1"/>
          <p:nvPr/>
        </p:nvSpPr>
        <p:spPr>
          <a:xfrm>
            <a:off x="472922" y="2341277"/>
            <a:ext cx="229014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4.7 t/a</a:t>
            </a:r>
            <a:b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</a:b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Global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average</a:t>
            </a:r>
            <a:endParaRPr lang="de-DE"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 pitchFamily="2" charset="0"/>
            </a:endParaRPr>
          </a:p>
          <a:p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</a:p>
          <a:p>
            <a:r>
              <a:rPr lang="de-DE" sz="2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2.3 t/a</a:t>
            </a:r>
            <a:br>
              <a:rPr lang="de-DE" sz="2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</a:b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CO</a:t>
            </a:r>
            <a:r>
              <a:rPr lang="de-DE" sz="20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2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budget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per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capita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to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meet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the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1.5 °C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goal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endParaRPr lang="en-US"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 pitchFamily="2" charset="0"/>
            </a:endParaRPr>
          </a:p>
        </p:txBody>
      </p:sp>
      <p:sp>
        <p:nvSpPr>
          <p:cNvPr id="17" name="Google Shape;71;p16">
            <a:extLst>
              <a:ext uri="{FF2B5EF4-FFF2-40B4-BE49-F238E27FC236}">
                <a16:creationId xmlns:a16="http://schemas.microsoft.com/office/drawing/2014/main" id="{DF24D695-9A34-44E8-968F-E4E311D3BE80}"/>
              </a:ext>
            </a:extLst>
          </p:cNvPr>
          <p:cNvSpPr txBox="1"/>
          <p:nvPr/>
        </p:nvSpPr>
        <p:spPr>
          <a:xfrm>
            <a:off x="7745996" y="3781760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Consumption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9" name="Google Shape;71;p16">
            <a:extLst>
              <a:ext uri="{FF2B5EF4-FFF2-40B4-BE49-F238E27FC236}">
                <a16:creationId xmlns:a16="http://schemas.microsoft.com/office/drawing/2014/main" id="{3F3F9EDD-D2C1-43AF-97AB-855ABF228C45}"/>
              </a:ext>
            </a:extLst>
          </p:cNvPr>
          <p:cNvSpPr txBox="1"/>
          <p:nvPr/>
        </p:nvSpPr>
        <p:spPr>
          <a:xfrm>
            <a:off x="5983866" y="2372085"/>
            <a:ext cx="133364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 Regular"/>
                <a:cs typeface="Caveat Regular"/>
                <a:sym typeface="Caveat"/>
              </a:rPr>
              <a:t>11.6 t/a</a:t>
            </a:r>
            <a:endParaRPr lang="en-US" sz="24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CAE5F71B-FECA-4E22-B0F2-00494DEF6F92}"/>
              </a:ext>
            </a:extLst>
          </p:cNvPr>
          <p:cNvSpPr txBox="1"/>
          <p:nvPr/>
        </p:nvSpPr>
        <p:spPr>
          <a:xfrm>
            <a:off x="539185" y="4510671"/>
            <a:ext cx="2157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 Carbon Project</a:t>
            </a:r>
          </a:p>
          <a:p>
            <a:r>
              <a:rPr lang="en-US" sz="1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de-DE" sz="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https://www.globalcarbonproject.org/carbonbudget/20/files/GCP_CarbonBudget_2020.pdf]</a:t>
            </a:r>
            <a:endParaRPr lang="en-US" sz="1000" dirty="0">
              <a:solidFill>
                <a:schemeClr val="accent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Google Shape;71;p16">
            <a:extLst>
              <a:ext uri="{FF2B5EF4-FFF2-40B4-BE49-F238E27FC236}">
                <a16:creationId xmlns:a16="http://schemas.microsoft.com/office/drawing/2014/main" id="{2D1FB730-44BD-433C-A7B2-0E3D867145C6}"/>
              </a:ext>
            </a:extLst>
          </p:cNvPr>
          <p:cNvSpPr txBox="1"/>
          <p:nvPr/>
        </p:nvSpPr>
        <p:spPr>
          <a:xfrm>
            <a:off x="6927761" y="1552842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1.75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4" name="Google Shape;71;p16">
            <a:extLst>
              <a:ext uri="{FF2B5EF4-FFF2-40B4-BE49-F238E27FC236}">
                <a16:creationId xmlns:a16="http://schemas.microsoft.com/office/drawing/2014/main" id="{3E0D0A87-7C6C-4EB9-9CC9-2CB377D4F726}"/>
              </a:ext>
            </a:extLst>
          </p:cNvPr>
          <p:cNvSpPr txBox="1"/>
          <p:nvPr/>
        </p:nvSpPr>
        <p:spPr>
          <a:xfrm>
            <a:off x="6663615" y="3432582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4.42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5" name="Google Shape;71;p16">
            <a:extLst>
              <a:ext uri="{FF2B5EF4-FFF2-40B4-BE49-F238E27FC236}">
                <a16:creationId xmlns:a16="http://schemas.microsoft.com/office/drawing/2014/main" id="{63E3A24B-1096-41EB-AE5D-36C8CE9830EE}"/>
              </a:ext>
            </a:extLst>
          </p:cNvPr>
          <p:cNvSpPr txBox="1"/>
          <p:nvPr/>
        </p:nvSpPr>
        <p:spPr>
          <a:xfrm>
            <a:off x="5378021" y="3342283"/>
            <a:ext cx="976543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0.73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6" name="Google Shape;71;p16">
            <a:extLst>
              <a:ext uri="{FF2B5EF4-FFF2-40B4-BE49-F238E27FC236}">
                <a16:creationId xmlns:a16="http://schemas.microsoft.com/office/drawing/2014/main" id="{015D2B4E-39BF-4B7F-8861-42D574AC58DC}"/>
              </a:ext>
            </a:extLst>
          </p:cNvPr>
          <p:cNvSpPr txBox="1"/>
          <p:nvPr/>
        </p:nvSpPr>
        <p:spPr>
          <a:xfrm>
            <a:off x="4817740" y="2981973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0.79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7" name="Google Shape;71;p16">
            <a:extLst>
              <a:ext uri="{FF2B5EF4-FFF2-40B4-BE49-F238E27FC236}">
                <a16:creationId xmlns:a16="http://schemas.microsoft.com/office/drawing/2014/main" id="{E6F5C0D7-B33D-4CFC-A302-C940320D61FA}"/>
              </a:ext>
            </a:extLst>
          </p:cNvPr>
          <p:cNvSpPr txBox="1"/>
          <p:nvPr/>
        </p:nvSpPr>
        <p:spPr>
          <a:xfrm>
            <a:off x="4716523" y="2524500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0.58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8" name="Google Shape;71;p16">
            <a:extLst>
              <a:ext uri="{FF2B5EF4-FFF2-40B4-BE49-F238E27FC236}">
                <a16:creationId xmlns:a16="http://schemas.microsoft.com/office/drawing/2014/main" id="{1B44BF8D-A694-4F4B-A063-C15166286E86}"/>
              </a:ext>
            </a:extLst>
          </p:cNvPr>
          <p:cNvSpPr txBox="1"/>
          <p:nvPr/>
        </p:nvSpPr>
        <p:spPr>
          <a:xfrm>
            <a:off x="4915026" y="1797413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1.61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9" name="Google Shape;71;p16">
            <a:extLst>
              <a:ext uri="{FF2B5EF4-FFF2-40B4-BE49-F238E27FC236}">
                <a16:creationId xmlns:a16="http://schemas.microsoft.com/office/drawing/2014/main" id="{B2C7CED7-20F7-467F-9100-2B4531C7087F}"/>
              </a:ext>
            </a:extLst>
          </p:cNvPr>
          <p:cNvSpPr txBox="1"/>
          <p:nvPr/>
        </p:nvSpPr>
        <p:spPr>
          <a:xfrm>
            <a:off x="5871264" y="1100929"/>
            <a:ext cx="9765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1.75 t/a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6861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0BFD7-54CE-4AB4-893C-E0D66DE85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9769"/>
            <a:ext cx="9194400" cy="5123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1C962D-EA4D-4A4F-848E-6B689E40AC1A}"/>
              </a:ext>
            </a:extLst>
          </p:cNvPr>
          <p:cNvSpPr txBox="1"/>
          <p:nvPr/>
        </p:nvSpPr>
        <p:spPr>
          <a:xfrm>
            <a:off x="642851" y="3565173"/>
            <a:ext cx="3371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1. Asses current state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Building: 	  location, geometry, materials 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System: 	 technology, efficiency, size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User habit: comfort temp., ventilation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2647F-FF8E-484A-BF40-EE1E4C1EE43C}"/>
              </a:ext>
            </a:extLst>
          </p:cNvPr>
          <p:cNvSpPr txBox="1"/>
          <p:nvPr/>
        </p:nvSpPr>
        <p:spPr>
          <a:xfrm>
            <a:off x="1399687" y="2285575"/>
            <a:ext cx="3042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2. Calculate energy demand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Final energy demand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Primary energy demand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CO</a:t>
            </a:r>
            <a:r>
              <a:rPr lang="en-US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emissions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8F5A4-4831-45E8-9A5D-B9DEDAD74505}"/>
              </a:ext>
            </a:extLst>
          </p:cNvPr>
          <p:cNvSpPr txBox="1"/>
          <p:nvPr/>
        </p:nvSpPr>
        <p:spPr>
          <a:xfrm>
            <a:off x="2613078" y="1209816"/>
            <a:ext cx="26002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3. Reduce final energy demand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Renovation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Change of user behavior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EFEEA-EFE3-407F-A8DE-03A3644A2045}"/>
              </a:ext>
            </a:extLst>
          </p:cNvPr>
          <p:cNvSpPr txBox="1"/>
          <p:nvPr/>
        </p:nvSpPr>
        <p:spPr>
          <a:xfrm>
            <a:off x="4629874" y="403735"/>
            <a:ext cx="42038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4. Reduce primary energy demand &amp; CO</a:t>
            </a:r>
            <a:r>
              <a:rPr lang="en-US" sz="18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emissions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Improve heating technology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Supply demand with renewable energies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419BF-4343-4C3F-812C-57CC3F54A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939" y="2273970"/>
            <a:ext cx="3930042" cy="288869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69C6143-E439-4049-969F-B7EE1A65A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292" y="1961823"/>
            <a:ext cx="4888978" cy="320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0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0B44D2C2-6CC1-4438-BAC5-C13B05BDA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F7D89AD-666E-4118-A33F-0EBDE1921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109943" y="-969010"/>
            <a:ext cx="4924114" cy="7081518"/>
          </a:xfrm>
          <a:prstGeom prst="rect">
            <a:avLst/>
          </a:prstGeom>
        </p:spPr>
      </p:pic>
      <p:sp>
        <p:nvSpPr>
          <p:cNvPr id="7" name="Google Shape;71;p16">
            <a:extLst>
              <a:ext uri="{FF2B5EF4-FFF2-40B4-BE49-F238E27FC236}">
                <a16:creationId xmlns:a16="http://schemas.microsoft.com/office/drawing/2014/main" id="{C5CEA83B-066C-4234-B709-10DD8018945E}"/>
              </a:ext>
            </a:extLst>
          </p:cNvPr>
          <p:cNvSpPr txBox="1"/>
          <p:nvPr/>
        </p:nvSpPr>
        <p:spPr>
          <a:xfrm>
            <a:off x="1680475" y="3429356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Building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" name="Google Shape;71;p16">
            <a:extLst>
              <a:ext uri="{FF2B5EF4-FFF2-40B4-BE49-F238E27FC236}">
                <a16:creationId xmlns:a16="http://schemas.microsoft.com/office/drawing/2014/main" id="{807A3394-527E-4B20-ABA8-B62CB8D36C87}"/>
              </a:ext>
            </a:extLst>
          </p:cNvPr>
          <p:cNvSpPr txBox="1"/>
          <p:nvPr/>
        </p:nvSpPr>
        <p:spPr>
          <a:xfrm>
            <a:off x="3651362" y="3385813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Renovation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" name="Google Shape;71;p16">
            <a:extLst>
              <a:ext uri="{FF2B5EF4-FFF2-40B4-BE49-F238E27FC236}">
                <a16:creationId xmlns:a16="http://schemas.microsoft.com/office/drawing/2014/main" id="{86CBCFA0-FD96-48DA-BDDD-DB1983F48349}"/>
              </a:ext>
            </a:extLst>
          </p:cNvPr>
          <p:cNvSpPr txBox="1"/>
          <p:nvPr/>
        </p:nvSpPr>
        <p:spPr>
          <a:xfrm>
            <a:off x="5660063" y="3342270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System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</p:spTree>
    <p:extLst>
      <p:ext uri="{BB962C8B-B14F-4D97-AF65-F5344CB8AC3E}">
        <p14:creationId xmlns:p14="http://schemas.microsoft.com/office/powerpoint/2010/main" val="2950792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825BA8D-D20D-4866-ABDD-6ED6600D8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7" t="4266" r="2447" b="8385"/>
          <a:stretch/>
        </p:blipFill>
        <p:spPr>
          <a:xfrm>
            <a:off x="0" y="0"/>
            <a:ext cx="9233176" cy="5143500"/>
          </a:xfrm>
          <a:prstGeom prst="rect">
            <a:avLst/>
          </a:prstGeom>
        </p:spPr>
      </p:pic>
      <p:sp>
        <p:nvSpPr>
          <p:cNvPr id="71" name="Google Shape;71;p16"/>
          <p:cNvSpPr txBox="1"/>
          <p:nvPr/>
        </p:nvSpPr>
        <p:spPr>
          <a:xfrm>
            <a:off x="475834" y="3263040"/>
            <a:ext cx="2142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Easy to acces</a:t>
            </a:r>
            <a:endParaRPr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Online</a:t>
            </a:r>
            <a:endParaRPr lang="en-US"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F</a:t>
            </a: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ree &amp; open source</a:t>
            </a:r>
          </a:p>
        </p:txBody>
      </p:sp>
      <p:sp>
        <p:nvSpPr>
          <p:cNvPr id="72" name="Google Shape;72;p16"/>
          <p:cNvSpPr txBox="1"/>
          <p:nvPr/>
        </p:nvSpPr>
        <p:spPr>
          <a:xfrm>
            <a:off x="1267633" y="1554222"/>
            <a:ext cx="2030304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User Interface</a:t>
            </a:r>
            <a:endParaRPr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I</a:t>
            </a: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ntuitv</a:t>
            </a:r>
          </a:p>
          <a:p>
            <a:pPr marL="400050" indent="-285750"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Gamification</a:t>
            </a:r>
          </a:p>
          <a:p>
            <a:pPr marL="400050" indent="-285750"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N</a:t>
            </a: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o prerequists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accent2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accent2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6311331" y="1613899"/>
            <a:ext cx="2424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Experience &amp; Teamwork</a:t>
            </a:r>
            <a:endParaRPr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Technical</a:t>
            </a:r>
            <a:endParaRPr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Social</a:t>
            </a:r>
            <a:endParaRPr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accent2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accent2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04A4588F-C13F-4968-9BBD-DFC9F2E8C19B}"/>
              </a:ext>
            </a:extLst>
          </p:cNvPr>
          <p:cNvSpPr txBox="1"/>
          <p:nvPr/>
        </p:nvSpPr>
        <p:spPr>
          <a:xfrm>
            <a:off x="6844005" y="2953963"/>
            <a:ext cx="2540410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Organisation</a:t>
            </a:r>
            <a:endParaRPr lang="en-US"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Voluntary</a:t>
            </a:r>
            <a:endParaRPr lang="de-DE"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Non-profit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Without</a:t>
            </a:r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 </a:t>
            </a: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hierarchies</a:t>
            </a:r>
            <a:endParaRPr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accent2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accent2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71;p16">
            <a:extLst>
              <a:ext uri="{FF2B5EF4-FFF2-40B4-BE49-F238E27FC236}">
                <a16:creationId xmlns:a16="http://schemas.microsoft.com/office/drawing/2014/main" id="{8DB3CAD5-78BA-414F-9641-C30344D80B32}"/>
              </a:ext>
            </a:extLst>
          </p:cNvPr>
          <p:cNvSpPr txBox="1"/>
          <p:nvPr/>
        </p:nvSpPr>
        <p:spPr>
          <a:xfrm>
            <a:off x="3093840" y="357757"/>
            <a:ext cx="3871968" cy="146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Simulation Tool</a:t>
            </a: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Building</a:t>
            </a:r>
            <a:r>
              <a:rPr lang="en-US" sz="2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, Renovation &amp; System</a:t>
            </a: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Techno-economic &amp; ecological</a:t>
            </a: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Python based</a:t>
            </a:r>
          </a:p>
        </p:txBody>
      </p:sp>
      <p:sp>
        <p:nvSpPr>
          <p:cNvPr id="11" name="Google Shape;71;p16">
            <a:extLst>
              <a:ext uri="{FF2B5EF4-FFF2-40B4-BE49-F238E27FC236}">
                <a16:creationId xmlns:a16="http://schemas.microsoft.com/office/drawing/2014/main" id="{8E364C7A-2774-4F74-9CFE-932011558EA7}"/>
              </a:ext>
            </a:extLst>
          </p:cNvPr>
          <p:cNvSpPr txBox="1"/>
          <p:nvPr/>
        </p:nvSpPr>
        <p:spPr>
          <a:xfrm>
            <a:off x="3810845" y="2626614"/>
            <a:ext cx="21423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G O A L</a:t>
            </a:r>
            <a:endParaRPr lang="en-US" sz="44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8D7576D4-1781-4281-8D1C-5386A74B6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7" t="526" r="12340" b="1589"/>
          <a:stretch/>
        </p:blipFill>
        <p:spPr>
          <a:xfrm>
            <a:off x="-27736" y="0"/>
            <a:ext cx="9171736" cy="5143500"/>
          </a:xfrm>
          <a:prstGeom prst="rect">
            <a:avLst/>
          </a:prstGeom>
        </p:spPr>
      </p:pic>
      <p:sp>
        <p:nvSpPr>
          <p:cNvPr id="41" name="Google Shape;71;p16">
            <a:extLst>
              <a:ext uri="{FF2B5EF4-FFF2-40B4-BE49-F238E27FC236}">
                <a16:creationId xmlns:a16="http://schemas.microsoft.com/office/drawing/2014/main" id="{9530493A-8B8F-4EBF-A6F9-3FE839FD4EED}"/>
              </a:ext>
            </a:extLst>
          </p:cNvPr>
          <p:cNvSpPr txBox="1"/>
          <p:nvPr/>
        </p:nvSpPr>
        <p:spPr>
          <a:xfrm>
            <a:off x="1621196" y="88491"/>
            <a:ext cx="387196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Implementation</a:t>
            </a:r>
            <a:endParaRPr lang="en-US" sz="32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C326E6D-AAF7-45AA-AFAD-60681776B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9378" y="2385821"/>
            <a:ext cx="1752600" cy="762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ECE1471-B1CD-401A-996A-F9222A904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5453" y="2212474"/>
            <a:ext cx="2295525" cy="1095375"/>
          </a:xfrm>
          <a:prstGeom prst="rect">
            <a:avLst/>
          </a:prstGeom>
        </p:spPr>
      </p:pic>
      <p:sp>
        <p:nvSpPr>
          <p:cNvPr id="61" name="Google Shape;71;p16">
            <a:extLst>
              <a:ext uri="{FF2B5EF4-FFF2-40B4-BE49-F238E27FC236}">
                <a16:creationId xmlns:a16="http://schemas.microsoft.com/office/drawing/2014/main" id="{C99AA83E-8999-46B3-9C67-465C67300B3A}"/>
              </a:ext>
            </a:extLst>
          </p:cNvPr>
          <p:cNvSpPr txBox="1"/>
          <p:nvPr/>
        </p:nvSpPr>
        <p:spPr>
          <a:xfrm>
            <a:off x="4978853" y="2520615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Web App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05FDCBF-EBB7-4D5C-8F25-0820534768D0}"/>
              </a:ext>
            </a:extLst>
          </p:cNvPr>
          <p:cNvGrpSpPr/>
          <p:nvPr/>
        </p:nvGrpSpPr>
        <p:grpSpPr>
          <a:xfrm>
            <a:off x="934707" y="888016"/>
            <a:ext cx="1819275" cy="1457325"/>
            <a:chOff x="934707" y="888016"/>
            <a:chExt cx="1819275" cy="1457325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66A4F771-7173-49DF-9FD6-5ED691B87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4707" y="888016"/>
              <a:ext cx="1819275" cy="1457325"/>
            </a:xfrm>
            <a:prstGeom prst="rect">
              <a:avLst/>
            </a:prstGeom>
          </p:spPr>
        </p:pic>
        <p:sp>
          <p:nvSpPr>
            <p:cNvPr id="62" name="Google Shape;71;p16">
              <a:extLst>
                <a:ext uri="{FF2B5EF4-FFF2-40B4-BE49-F238E27FC236}">
                  <a16:creationId xmlns:a16="http://schemas.microsoft.com/office/drawing/2014/main" id="{A0557296-0DA3-4B59-8B8D-97588DF02143}"/>
                </a:ext>
              </a:extLst>
            </p:cNvPr>
            <p:cNvSpPr txBox="1"/>
            <p:nvPr/>
          </p:nvSpPr>
          <p:spPr>
            <a:xfrm rot="1708421">
              <a:off x="1164987" y="1379348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 err="1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Ideas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69604E0-8ED5-4E9D-835C-B6111F77AC84}"/>
              </a:ext>
            </a:extLst>
          </p:cNvPr>
          <p:cNvGrpSpPr/>
          <p:nvPr/>
        </p:nvGrpSpPr>
        <p:grpSpPr>
          <a:xfrm>
            <a:off x="673301" y="1630267"/>
            <a:ext cx="1838325" cy="1123950"/>
            <a:chOff x="673301" y="1630267"/>
            <a:chExt cx="1838325" cy="1123950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1257AE44-1E7A-495A-89CB-9358A83E7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3301" y="1630267"/>
              <a:ext cx="1838325" cy="1123950"/>
            </a:xfrm>
            <a:prstGeom prst="rect">
              <a:avLst/>
            </a:prstGeom>
          </p:spPr>
        </p:pic>
        <p:sp>
          <p:nvSpPr>
            <p:cNvPr id="63" name="Google Shape;71;p16">
              <a:extLst>
                <a:ext uri="{FF2B5EF4-FFF2-40B4-BE49-F238E27FC236}">
                  <a16:creationId xmlns:a16="http://schemas.microsoft.com/office/drawing/2014/main" id="{D0FC823D-BA1D-4555-B1E5-A12B138D043A}"/>
                </a:ext>
              </a:extLst>
            </p:cNvPr>
            <p:cNvSpPr txBox="1"/>
            <p:nvPr/>
          </p:nvSpPr>
          <p:spPr>
            <a:xfrm rot="884800">
              <a:off x="914944" y="1952851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Knowledge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F296A90-8B3C-4968-8EB0-250754F36823}"/>
              </a:ext>
            </a:extLst>
          </p:cNvPr>
          <p:cNvGrpSpPr/>
          <p:nvPr/>
        </p:nvGrpSpPr>
        <p:grpSpPr>
          <a:xfrm>
            <a:off x="635317" y="2455862"/>
            <a:ext cx="1743075" cy="733425"/>
            <a:chOff x="635317" y="2455862"/>
            <a:chExt cx="1743075" cy="733425"/>
          </a:xfrm>
        </p:grpSpPr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1E0329E4-3C20-4998-A246-12D2A1EC7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35317" y="2455862"/>
              <a:ext cx="1743075" cy="733425"/>
            </a:xfrm>
            <a:prstGeom prst="rect">
              <a:avLst/>
            </a:prstGeom>
          </p:spPr>
        </p:pic>
        <p:sp>
          <p:nvSpPr>
            <p:cNvPr id="64" name="Google Shape;71;p16">
              <a:extLst>
                <a:ext uri="{FF2B5EF4-FFF2-40B4-BE49-F238E27FC236}">
                  <a16:creationId xmlns:a16="http://schemas.microsoft.com/office/drawing/2014/main" id="{A12819FF-84D7-4129-9F9E-61813165CB8C}"/>
                </a:ext>
              </a:extLst>
            </p:cNvPr>
            <p:cNvSpPr txBox="1"/>
            <p:nvPr/>
          </p:nvSpPr>
          <p:spPr>
            <a:xfrm>
              <a:off x="825994" y="2583352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Research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F3383AE-63E2-4D04-9F6E-2D37DB59FA55}"/>
              </a:ext>
            </a:extLst>
          </p:cNvPr>
          <p:cNvGrpSpPr/>
          <p:nvPr/>
        </p:nvGrpSpPr>
        <p:grpSpPr>
          <a:xfrm>
            <a:off x="912649" y="3343369"/>
            <a:ext cx="1838325" cy="1343025"/>
            <a:chOff x="912649" y="3343369"/>
            <a:chExt cx="1838325" cy="1343025"/>
          </a:xfrm>
        </p:grpSpPr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36BAF91C-4611-47F2-8217-EA098E8CC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12649" y="3343369"/>
              <a:ext cx="1838325" cy="1343025"/>
            </a:xfrm>
            <a:prstGeom prst="rect">
              <a:avLst/>
            </a:prstGeom>
          </p:spPr>
        </p:pic>
        <p:sp>
          <p:nvSpPr>
            <p:cNvPr id="66" name="Google Shape;71;p16">
              <a:extLst>
                <a:ext uri="{FF2B5EF4-FFF2-40B4-BE49-F238E27FC236}">
                  <a16:creationId xmlns:a16="http://schemas.microsoft.com/office/drawing/2014/main" id="{D16D69EF-45E2-40F1-A4BD-0EA6384D70C0}"/>
                </a:ext>
              </a:extLst>
            </p:cNvPr>
            <p:cNvSpPr txBox="1"/>
            <p:nvPr/>
          </p:nvSpPr>
          <p:spPr>
            <a:xfrm rot="19944549">
              <a:off x="1159307" y="3787622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Time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2BA257-D980-40F4-A38F-46C6393F6918}"/>
              </a:ext>
            </a:extLst>
          </p:cNvPr>
          <p:cNvGrpSpPr/>
          <p:nvPr/>
        </p:nvGrpSpPr>
        <p:grpSpPr>
          <a:xfrm>
            <a:off x="682826" y="2924200"/>
            <a:ext cx="1828800" cy="1038225"/>
            <a:chOff x="682826" y="2924200"/>
            <a:chExt cx="1828800" cy="1038225"/>
          </a:xfrm>
        </p:grpSpPr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C9347AEA-9A07-4554-BE0A-E927DF5D5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82826" y="2924200"/>
              <a:ext cx="1828800" cy="1038225"/>
            </a:xfrm>
            <a:prstGeom prst="rect">
              <a:avLst/>
            </a:prstGeom>
          </p:spPr>
        </p:pic>
        <p:sp>
          <p:nvSpPr>
            <p:cNvPr id="65" name="Google Shape;71;p16">
              <a:extLst>
                <a:ext uri="{FF2B5EF4-FFF2-40B4-BE49-F238E27FC236}">
                  <a16:creationId xmlns:a16="http://schemas.microsoft.com/office/drawing/2014/main" id="{05BD5671-63F4-49EE-9C2B-50C9B18CCE55}"/>
                </a:ext>
              </a:extLst>
            </p:cNvPr>
            <p:cNvSpPr txBox="1"/>
            <p:nvPr/>
          </p:nvSpPr>
          <p:spPr>
            <a:xfrm rot="20648928">
              <a:off x="943226" y="3191542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Initiative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sp>
        <p:nvSpPr>
          <p:cNvPr id="72" name="Google Shape;71;p16">
            <a:extLst>
              <a:ext uri="{FF2B5EF4-FFF2-40B4-BE49-F238E27FC236}">
                <a16:creationId xmlns:a16="http://schemas.microsoft.com/office/drawing/2014/main" id="{3B58EDF0-668B-40AD-A07D-4595DF69C087}"/>
              </a:ext>
            </a:extLst>
          </p:cNvPr>
          <p:cNvSpPr txBox="1"/>
          <p:nvPr/>
        </p:nvSpPr>
        <p:spPr>
          <a:xfrm>
            <a:off x="6521977" y="2360685"/>
            <a:ext cx="1709374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Awareness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for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CO</a:t>
            </a:r>
            <a:r>
              <a:rPr lang="de-DE" sz="20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in Buildings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A39CD1-BDE6-44DB-A04F-433BA57177DE}"/>
              </a:ext>
            </a:extLst>
          </p:cNvPr>
          <p:cNvGrpSpPr/>
          <p:nvPr/>
        </p:nvGrpSpPr>
        <p:grpSpPr>
          <a:xfrm>
            <a:off x="2038921" y="1195197"/>
            <a:ext cx="3286125" cy="3143250"/>
            <a:chOff x="2038921" y="1195197"/>
            <a:chExt cx="3286125" cy="3143250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F4DFE96-E4DF-4A90-9368-0786D870E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038921" y="1195197"/>
              <a:ext cx="3286125" cy="3143250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C1B93B5-9597-41BE-B45C-21EA4C96C4A3}"/>
                </a:ext>
              </a:extLst>
            </p:cNvPr>
            <p:cNvSpPr/>
            <p:nvPr/>
          </p:nvSpPr>
          <p:spPr>
            <a:xfrm rot="1245052">
              <a:off x="3050207" y="2127617"/>
              <a:ext cx="1497526" cy="1068380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de-DE" sz="2200" b="1" dirty="0" err="1">
                  <a:ln w="0"/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sym typeface="Caveat"/>
                </a:rPr>
                <a:t>Demonstrate</a:t>
              </a:r>
              <a:endParaRPr lang="en-US" sz="2200" b="1" cap="none" spc="0" dirty="0">
                <a:ln w="0"/>
                <a:solidFill>
                  <a:schemeClr val="accent2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63029A5-4A1B-4F6C-8EBF-F1F1C5D87842}"/>
                </a:ext>
              </a:extLst>
            </p:cNvPr>
            <p:cNvSpPr/>
            <p:nvPr/>
          </p:nvSpPr>
          <p:spPr>
            <a:xfrm rot="8485025">
              <a:off x="3022066" y="2198106"/>
              <a:ext cx="1497526" cy="132281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de-DE" sz="2200" b="1" dirty="0" err="1">
                  <a:ln w="0"/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sym typeface="Caveat"/>
                </a:rPr>
                <a:t>Discuss</a:t>
              </a:r>
              <a:endParaRPr lang="en-US" sz="2200" b="1" cap="none" spc="0" dirty="0">
                <a:ln w="0"/>
                <a:solidFill>
                  <a:schemeClr val="accent2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BCA04E9-C92C-4DFC-9476-E10EFFC6A7C3}"/>
                </a:ext>
              </a:extLst>
            </p:cNvPr>
            <p:cNvSpPr/>
            <p:nvPr/>
          </p:nvSpPr>
          <p:spPr>
            <a:xfrm rot="15314893">
              <a:off x="2839183" y="2185827"/>
              <a:ext cx="1497526" cy="1322817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de-DE" sz="2200" b="1" dirty="0" err="1">
                  <a:ln w="0"/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sym typeface="Caveat"/>
                </a:rPr>
                <a:t>Develope</a:t>
              </a:r>
              <a:endParaRPr lang="en-US" sz="2200" b="1" cap="none" spc="0" dirty="0">
                <a:ln w="0"/>
                <a:solidFill>
                  <a:schemeClr val="accent2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9F7FB2B-D5AD-4A77-9AF3-893ED8029C8D}"/>
              </a:ext>
            </a:extLst>
          </p:cNvPr>
          <p:cNvGrpSpPr/>
          <p:nvPr/>
        </p:nvGrpSpPr>
        <p:grpSpPr>
          <a:xfrm rot="1791595">
            <a:off x="4552378" y="3437748"/>
            <a:ext cx="1743075" cy="733425"/>
            <a:chOff x="635317" y="2455862"/>
            <a:chExt cx="1743075" cy="733425"/>
          </a:xfrm>
        </p:grpSpPr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69795321-CAB9-4653-9D32-E27EDBCE5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35317" y="2455862"/>
              <a:ext cx="1743075" cy="733425"/>
            </a:xfrm>
            <a:prstGeom prst="rect">
              <a:avLst/>
            </a:prstGeom>
          </p:spPr>
        </p:pic>
        <p:sp>
          <p:nvSpPr>
            <p:cNvPr id="79" name="Google Shape;71;p16">
              <a:extLst>
                <a:ext uri="{FF2B5EF4-FFF2-40B4-BE49-F238E27FC236}">
                  <a16:creationId xmlns:a16="http://schemas.microsoft.com/office/drawing/2014/main" id="{D5227430-E5B0-4ACE-8905-8024947A4B9C}"/>
                </a:ext>
              </a:extLst>
            </p:cNvPr>
            <p:cNvSpPr txBox="1"/>
            <p:nvPr/>
          </p:nvSpPr>
          <p:spPr>
            <a:xfrm>
              <a:off x="825994" y="2583352"/>
              <a:ext cx="1475628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Python </a:t>
              </a:r>
              <a:r>
                <a:rPr lang="de-DE" sz="2000" b="1" dirty="0" err="1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library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8181662-0931-44F3-A403-B695DB6F8B5E}"/>
              </a:ext>
            </a:extLst>
          </p:cNvPr>
          <p:cNvGrpSpPr/>
          <p:nvPr/>
        </p:nvGrpSpPr>
        <p:grpSpPr>
          <a:xfrm rot="20987821">
            <a:off x="4444290" y="1136326"/>
            <a:ext cx="1828800" cy="1038225"/>
            <a:chOff x="682826" y="2924200"/>
            <a:chExt cx="1828800" cy="1038225"/>
          </a:xfrm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4A4533CB-0291-42F0-8DF2-6B195DE6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82826" y="2924200"/>
              <a:ext cx="1828800" cy="1038225"/>
            </a:xfrm>
            <a:prstGeom prst="rect">
              <a:avLst/>
            </a:prstGeom>
          </p:spPr>
        </p:pic>
        <p:sp>
          <p:nvSpPr>
            <p:cNvPr id="94" name="Google Shape;71;p16">
              <a:extLst>
                <a:ext uri="{FF2B5EF4-FFF2-40B4-BE49-F238E27FC236}">
                  <a16:creationId xmlns:a16="http://schemas.microsoft.com/office/drawing/2014/main" id="{C719BD49-3CCD-44AB-B02C-EB660311DD26}"/>
                </a:ext>
              </a:extLst>
            </p:cNvPr>
            <p:cNvSpPr txBox="1"/>
            <p:nvPr/>
          </p:nvSpPr>
          <p:spPr>
            <a:xfrm rot="20648928">
              <a:off x="945315" y="3222889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???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1072</Words>
  <Application>Microsoft Office PowerPoint</Application>
  <PresentationFormat>On-screen Show (16:9)</PresentationFormat>
  <Paragraphs>152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Caveat Regular</vt:lpstr>
      <vt:lpstr>Caveat</vt:lpstr>
      <vt:lpstr>Roboto</vt:lpstr>
      <vt:lpstr>Arial</vt:lpstr>
      <vt:lpstr>Calibri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</dc:creator>
  <cp:lastModifiedBy>lukas kaupenjohann</cp:lastModifiedBy>
  <cp:revision>78</cp:revision>
  <dcterms:modified xsi:type="dcterms:W3CDTF">2021-05-21T05:27:29Z</dcterms:modified>
</cp:coreProperties>
</file>